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58" r:id="rId9"/>
    <p:sldId id="259" r:id="rId10"/>
    <p:sldId id="260" r:id="rId11"/>
    <p:sldId id="261" r:id="rId12"/>
    <p:sldId id="263" r:id="rId13"/>
    <p:sldId id="269" r:id="rId14"/>
    <p:sldId id="274" r:id="rId15"/>
    <p:sldId id="275" r:id="rId16"/>
    <p:sldId id="276" r:id="rId17"/>
    <p:sldId id="277" r:id="rId18"/>
    <p:sldId id="278" r:id="rId19"/>
    <p:sldId id="280" r:id="rId20"/>
    <p:sldId id="281" r:id="rId21"/>
    <p:sldId id="282" r:id="rId22"/>
    <p:sldId id="283" r:id="rId23"/>
  </p:sldIdLst>
  <p:sldSz cx="9144000" cy="5143500" type="screen16x9"/>
  <p:notesSz cx="6858000" cy="9144000"/>
  <p:embeddedFontLst>
    <p:embeddedFont>
      <p:font typeface="Quicksand" pitchFamily="2" charset="77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 snapToObjects="1">
      <p:cViewPr varScale="1">
        <p:scale>
          <a:sx n="120" d="100"/>
          <a:sy n="120" d="100"/>
        </p:scale>
        <p:origin x="20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b12a0716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b12a0716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1382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394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932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9896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5182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785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15596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37248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1407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3012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67532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11642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02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0941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6797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4044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3574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8591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4870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792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34249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i="1" dirty="0">
                <a:solidFill>
                  <a:srgbClr val="434343"/>
                </a:solidFill>
                <a:latin typeface="Helvetica" pitchFamily="2" charset="0"/>
                <a:ea typeface="Times New Roman"/>
                <a:cs typeface="Times New Roman"/>
                <a:sym typeface="Times New Roman"/>
              </a:rPr>
              <a:t>Developing Kingdom Leaders: A Brief History and Biblical Mandate</a:t>
            </a:r>
            <a:endParaRPr sz="3200" i="1" dirty="0">
              <a:solidFill>
                <a:srgbClr val="434343"/>
              </a:solidFill>
              <a:latin typeface="Helvetica" pitchFamily="2" charset="0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MONASTIC ERA: KEY SHIFTS</a:t>
            </a:r>
            <a:endParaRPr b="1"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000" dirty="0">
                <a:latin typeface="Century Gothic" panose="020B0502020202020204" pitchFamily="34" charset="0"/>
                <a:ea typeface="Quicksand"/>
                <a:cs typeface="Quicksand"/>
                <a:sym typeface="Quicksand"/>
              </a:rPr>
              <a:t>Focus on manual labor and sustainability </a:t>
            </a:r>
          </a:p>
          <a:p>
            <a:r>
              <a:rPr lang="en-US" sz="3000" dirty="0">
                <a:latin typeface="Century Gothic" panose="020B0502020202020204" pitchFamily="34" charset="0"/>
                <a:ea typeface="Quicksand"/>
                <a:cs typeface="Quicksand"/>
                <a:sym typeface="Quicksand"/>
              </a:rPr>
              <a:t>New emphasis on clerical literacy </a:t>
            </a:r>
            <a:endParaRPr sz="30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135937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MIDDLE AGES: UNIVERSITIES &amp; SEMINARIES</a:t>
            </a:r>
            <a:endParaRPr b="1"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866E91-6CF9-C745-BFDA-B947240936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921" y="1238896"/>
            <a:ext cx="5556693" cy="370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74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2500" dirty="0">
                <a:latin typeface="Century Gothic" panose="020B0502020202020204" pitchFamily="34" charset="0"/>
              </a:rPr>
              <a:t>The gifts he gave were that some would be apostles, some prophets, some evangelists, some pastors and teachers, </a:t>
            </a:r>
            <a:r>
              <a:rPr lang="en-US" sz="2500" b="1" baseline="30000" dirty="0">
                <a:latin typeface="Century Gothic" panose="020B0502020202020204" pitchFamily="34" charset="0"/>
              </a:rPr>
              <a:t> </a:t>
            </a:r>
            <a:r>
              <a:rPr lang="en-US" sz="2500" b="1" dirty="0">
                <a:latin typeface="Century Gothic" panose="020B0502020202020204" pitchFamily="34" charset="0"/>
              </a:rPr>
              <a:t>to equip the saints for the work of ministry, for building up the body of Christ</a:t>
            </a:r>
            <a:r>
              <a:rPr lang="en-US" sz="2500" dirty="0">
                <a:latin typeface="Century Gothic" panose="020B0502020202020204" pitchFamily="34" charset="0"/>
              </a:rPr>
              <a:t>…  </a:t>
            </a:r>
          </a:p>
        </p:txBody>
      </p:sp>
    </p:spTree>
    <p:extLst>
      <p:ext uri="{BB962C8B-B14F-4D97-AF65-F5344CB8AC3E}">
        <p14:creationId xmlns:p14="http://schemas.microsoft.com/office/powerpoint/2010/main" val="1740716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DEVELOPED STUDENTS DEMONSTRATE</a:t>
            </a:r>
            <a:endParaRPr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2500" dirty="0">
                <a:latin typeface="Century Gothic" panose="020B0502020202020204" pitchFamily="34" charset="0"/>
              </a:rPr>
              <a:t> </a:t>
            </a:r>
            <a:endParaRPr sz="25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A57B8-B11E-7943-A239-AE7259056931}"/>
              </a:ext>
            </a:extLst>
          </p:cNvPr>
          <p:cNvSpPr txBox="1"/>
          <p:nvPr/>
        </p:nvSpPr>
        <p:spPr>
          <a:xfrm>
            <a:off x="212651" y="1828800"/>
            <a:ext cx="821896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latin typeface="Century Gothic" panose="020B0502020202020204" pitchFamily="34" charset="0"/>
              </a:rPr>
              <a:t>UNITY: “I am part of a larger Story”</a:t>
            </a:r>
          </a:p>
          <a:p>
            <a:r>
              <a:rPr lang="en-US" sz="3300" dirty="0">
                <a:latin typeface="Century Gothic" panose="020B0502020202020204" pitchFamily="34" charset="0"/>
              </a:rPr>
              <a:t> </a:t>
            </a:r>
          </a:p>
          <a:p>
            <a:r>
              <a:rPr lang="en-US" sz="3300" dirty="0">
                <a:latin typeface="Century Gothic" panose="020B0502020202020204" pitchFamily="34" charset="0"/>
              </a:rPr>
              <a:t>…until all of us come to the unity of the faith and of the knowledge of the Son of God…</a:t>
            </a:r>
          </a:p>
        </p:txBody>
      </p:sp>
    </p:spTree>
    <p:extLst>
      <p:ext uri="{BB962C8B-B14F-4D97-AF65-F5344CB8AC3E}">
        <p14:creationId xmlns:p14="http://schemas.microsoft.com/office/powerpoint/2010/main" val="3771588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DEVELOPED STUDENTS DEMONSTRATE</a:t>
            </a:r>
            <a:endParaRPr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2500" dirty="0">
                <a:latin typeface="Century Gothic" panose="020B0502020202020204" pitchFamily="34" charset="0"/>
              </a:rPr>
              <a:t> </a:t>
            </a:r>
            <a:endParaRPr sz="25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A57B8-B11E-7943-A239-AE7259056931}"/>
              </a:ext>
            </a:extLst>
          </p:cNvPr>
          <p:cNvSpPr txBox="1"/>
          <p:nvPr/>
        </p:nvSpPr>
        <p:spPr>
          <a:xfrm>
            <a:off x="212651" y="1828800"/>
            <a:ext cx="821896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latin typeface="Century Gothic" panose="020B0502020202020204" pitchFamily="34" charset="0"/>
              </a:rPr>
              <a:t>MATURITY: “I understand my gifts and limitations” </a:t>
            </a:r>
          </a:p>
          <a:p>
            <a:r>
              <a:rPr lang="en-US" sz="33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3300" dirty="0">
                <a:latin typeface="Century Gothic" panose="020B0502020202020204" pitchFamily="34" charset="0"/>
              </a:rPr>
              <a:t>…to maturity, to the measure of the full stature of Christ…</a:t>
            </a:r>
          </a:p>
        </p:txBody>
      </p:sp>
    </p:spTree>
    <p:extLst>
      <p:ext uri="{BB962C8B-B14F-4D97-AF65-F5344CB8AC3E}">
        <p14:creationId xmlns:p14="http://schemas.microsoft.com/office/powerpoint/2010/main" val="1133337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DEVELOPED STUDENTS DEMONSTRATE</a:t>
            </a:r>
            <a:endParaRPr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2500" dirty="0">
                <a:latin typeface="Century Gothic" panose="020B0502020202020204" pitchFamily="34" charset="0"/>
              </a:rPr>
              <a:t> </a:t>
            </a:r>
            <a:endParaRPr sz="25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A57B8-B11E-7943-A239-AE7259056931}"/>
              </a:ext>
            </a:extLst>
          </p:cNvPr>
          <p:cNvSpPr txBox="1"/>
          <p:nvPr/>
        </p:nvSpPr>
        <p:spPr>
          <a:xfrm>
            <a:off x="191385" y="1535003"/>
            <a:ext cx="82189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SOUND DOCTRINE: “I understand what I believe and recognize my blind spots” 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 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We must no longer be children, tossed to and </a:t>
            </a:r>
            <a:r>
              <a:rPr lang="en-US" sz="2800" dirty="0" err="1">
                <a:latin typeface="Century Gothic" panose="020B0502020202020204" pitchFamily="34" charset="0"/>
              </a:rPr>
              <a:t>fro</a:t>
            </a:r>
            <a:r>
              <a:rPr lang="en-US" sz="2800" dirty="0">
                <a:latin typeface="Century Gothic" panose="020B0502020202020204" pitchFamily="34" charset="0"/>
              </a:rPr>
              <a:t> and blown about by every wind of doctrine, by people’s trickery, by their craftiness in deceitful scheming.</a:t>
            </a:r>
          </a:p>
        </p:txBody>
      </p:sp>
    </p:spTree>
    <p:extLst>
      <p:ext uri="{BB962C8B-B14F-4D97-AF65-F5344CB8AC3E}">
        <p14:creationId xmlns:p14="http://schemas.microsoft.com/office/powerpoint/2010/main" val="241242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DEVELOPED STUDENTS DEMONSTRATE</a:t>
            </a:r>
            <a:endParaRPr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2500" dirty="0">
                <a:latin typeface="Century Gothic" panose="020B0502020202020204" pitchFamily="34" charset="0"/>
              </a:rPr>
              <a:t> </a:t>
            </a:r>
            <a:endParaRPr sz="25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A57B8-B11E-7943-A239-AE7259056931}"/>
              </a:ext>
            </a:extLst>
          </p:cNvPr>
          <p:cNvSpPr txBox="1"/>
          <p:nvPr/>
        </p:nvSpPr>
        <p:spPr>
          <a:xfrm>
            <a:off x="202018" y="1594884"/>
            <a:ext cx="8218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entury Gothic" panose="020B0502020202020204" pitchFamily="34" charset="0"/>
              </a:rPr>
              <a:t>PROPER FUNCTION: “I have clear expectations of ministry development, room to make mistakes and a tight feedback loop to improve” </a:t>
            </a:r>
          </a:p>
          <a:p>
            <a:r>
              <a:rPr lang="en-US" sz="2200" dirty="0">
                <a:latin typeface="Century Gothic" panose="020B0502020202020204" pitchFamily="34" charset="0"/>
              </a:rPr>
              <a:t> </a:t>
            </a:r>
          </a:p>
          <a:p>
            <a:r>
              <a:rPr lang="en-US" sz="2200" dirty="0">
                <a:latin typeface="Century Gothic" panose="020B0502020202020204" pitchFamily="34" charset="0"/>
              </a:rPr>
              <a:t>But speaking the truth in love, we must grow up in every way into him who is the head, into Christ, </a:t>
            </a:r>
            <a:r>
              <a:rPr lang="en-US" sz="2200" b="1" baseline="30000" dirty="0">
                <a:latin typeface="Century Gothic" panose="020B0502020202020204" pitchFamily="34" charset="0"/>
              </a:rPr>
              <a:t> </a:t>
            </a:r>
            <a:r>
              <a:rPr lang="en-US" sz="2200" dirty="0">
                <a:latin typeface="Century Gothic" panose="020B0502020202020204" pitchFamily="34" charset="0"/>
              </a:rPr>
              <a:t>from whom the whole body, joined and knit together by every ligament with which it is equipped, as each part is working properly…</a:t>
            </a:r>
          </a:p>
        </p:txBody>
      </p:sp>
    </p:spTree>
    <p:extLst>
      <p:ext uri="{BB962C8B-B14F-4D97-AF65-F5344CB8AC3E}">
        <p14:creationId xmlns:p14="http://schemas.microsoft.com/office/powerpoint/2010/main" val="2755166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DEVELOPED STUDENTS DEMONSTRATE</a:t>
            </a:r>
            <a:endParaRPr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2500" dirty="0">
                <a:latin typeface="Century Gothic" panose="020B0502020202020204" pitchFamily="34" charset="0"/>
              </a:rPr>
              <a:t> </a:t>
            </a:r>
            <a:endParaRPr sz="25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A57B8-B11E-7943-A239-AE7259056931}"/>
              </a:ext>
            </a:extLst>
          </p:cNvPr>
          <p:cNvSpPr txBox="1"/>
          <p:nvPr/>
        </p:nvSpPr>
        <p:spPr>
          <a:xfrm>
            <a:off x="311700" y="1473488"/>
            <a:ext cx="82189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Century Gothic" panose="020B0502020202020204" pitchFamily="34" charset="0"/>
              </a:rPr>
              <a:t>GROWTH</a:t>
            </a:r>
            <a:r>
              <a:rPr lang="en-US" sz="3000" b="1">
                <a:latin typeface="Century Gothic" panose="020B0502020202020204" pitchFamily="34" charset="0"/>
              </a:rPr>
              <a:t>: “I </a:t>
            </a:r>
            <a:r>
              <a:rPr lang="en-US" sz="3000" b="1" dirty="0">
                <a:latin typeface="Century Gothic" panose="020B0502020202020204" pitchFamily="34" charset="0"/>
              </a:rPr>
              <a:t>will bring a healthy (fully developed) version of myself to </a:t>
            </a:r>
            <a:r>
              <a:rPr lang="en-US" sz="3000" b="1">
                <a:latin typeface="Century Gothic" panose="020B0502020202020204" pitchFamily="34" charset="0"/>
              </a:rPr>
              <a:t>increased responsibility” </a:t>
            </a:r>
            <a:endParaRPr lang="en-US" sz="3000" b="1" dirty="0">
              <a:latin typeface="Century Gothic" panose="020B050202020202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</a:rPr>
              <a:t> </a:t>
            </a:r>
          </a:p>
          <a:p>
            <a:r>
              <a:rPr lang="en-US" sz="3000" dirty="0">
                <a:latin typeface="Century Gothic" panose="020B0502020202020204" pitchFamily="34" charset="0"/>
              </a:rPr>
              <a:t>…as each part is working properly, promotes the body’s growth in building itself up in love.</a:t>
            </a:r>
          </a:p>
        </p:txBody>
      </p:sp>
    </p:spTree>
    <p:extLst>
      <p:ext uri="{BB962C8B-B14F-4D97-AF65-F5344CB8AC3E}">
        <p14:creationId xmlns:p14="http://schemas.microsoft.com/office/powerpoint/2010/main" val="2177419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TABLE QUESTIONS: 2 MIN</a:t>
            </a:r>
            <a:endParaRPr b="1"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2500" dirty="0">
                <a:latin typeface="Century Gothic" panose="020B0502020202020204" pitchFamily="34" charset="0"/>
              </a:rPr>
              <a:t> </a:t>
            </a:r>
            <a:endParaRPr sz="25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A57B8-B11E-7943-A239-AE7259056931}"/>
              </a:ext>
            </a:extLst>
          </p:cNvPr>
          <p:cNvSpPr txBox="1"/>
          <p:nvPr/>
        </p:nvSpPr>
        <p:spPr>
          <a:xfrm>
            <a:off x="311700" y="1473488"/>
            <a:ext cx="82189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Century Gothic" panose="020B0502020202020204" pitchFamily="34" charset="0"/>
              </a:rPr>
              <a:t>What have you found effective in connecting students to the larger story of God’s Kingdom in your context? </a:t>
            </a:r>
          </a:p>
          <a:p>
            <a:endParaRPr lang="en-US" sz="3000" dirty="0">
              <a:latin typeface="Century Gothic" panose="020B050202020202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</a:rPr>
              <a:t>What are some road blocks that get in the way of making this connection? </a:t>
            </a:r>
          </a:p>
          <a:p>
            <a:endParaRPr lang="en-US" sz="3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021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TABLE QUESTIONS: 2 MIN</a:t>
            </a:r>
            <a:endParaRPr b="1"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2500" dirty="0">
                <a:latin typeface="Century Gothic" panose="020B0502020202020204" pitchFamily="34" charset="0"/>
              </a:rPr>
              <a:t> </a:t>
            </a:r>
            <a:endParaRPr sz="25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A57B8-B11E-7943-A239-AE7259056931}"/>
              </a:ext>
            </a:extLst>
          </p:cNvPr>
          <p:cNvSpPr txBox="1"/>
          <p:nvPr/>
        </p:nvSpPr>
        <p:spPr>
          <a:xfrm>
            <a:off x="311700" y="1473488"/>
            <a:ext cx="82189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>
                <a:latin typeface="Century Gothic" panose="020B0502020202020204" pitchFamily="34" charset="0"/>
              </a:rPr>
              <a:t>How do students discover both gifts and limitations at your site? </a:t>
            </a:r>
          </a:p>
          <a:p>
            <a:pPr lvl="0"/>
            <a:endParaRPr lang="en-US" sz="3000" dirty="0">
              <a:latin typeface="Century Gothic" panose="020B0502020202020204" pitchFamily="34" charset="0"/>
            </a:endParaRPr>
          </a:p>
          <a:p>
            <a:pPr lvl="0"/>
            <a:r>
              <a:rPr lang="en-US" sz="3000" dirty="0">
                <a:latin typeface="Century Gothic" panose="020B0502020202020204" pitchFamily="34" charset="0"/>
              </a:rPr>
              <a:t>Have you found effective resources and tools to monitor progress made? </a:t>
            </a:r>
          </a:p>
        </p:txBody>
      </p:sp>
    </p:spTree>
    <p:extLst>
      <p:ext uri="{BB962C8B-B14F-4D97-AF65-F5344CB8AC3E}">
        <p14:creationId xmlns:p14="http://schemas.microsoft.com/office/powerpoint/2010/main" val="409683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OLD TESTAMENT</a:t>
            </a:r>
            <a:endParaRPr b="1"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500" dirty="0">
                <a:latin typeface="Century Gothic" panose="020B0502020202020204" pitchFamily="34" charset="0"/>
                <a:sym typeface="Quicksand"/>
              </a:rPr>
              <a:t>M</a:t>
            </a:r>
            <a:r>
              <a:rPr lang="en-US" sz="2500" dirty="0">
                <a:latin typeface="Century Gothic" panose="020B0502020202020204" pitchFamily="34" charset="0"/>
              </a:rPr>
              <a:t>oses and…. God</a:t>
            </a:r>
          </a:p>
          <a:p>
            <a:pPr marL="114300" lvl="0" indent="0">
              <a:buNone/>
            </a:pPr>
            <a:r>
              <a:rPr lang="en-US" sz="2500" dirty="0">
                <a:latin typeface="Century Gothic" panose="020B0502020202020204" pitchFamily="34" charset="0"/>
              </a:rPr>
              <a:t>Moses &amp; Joshua</a:t>
            </a:r>
          </a:p>
          <a:p>
            <a:pPr marL="114300" indent="0">
              <a:buNone/>
            </a:pPr>
            <a:r>
              <a:rPr lang="en-US" sz="2500" dirty="0">
                <a:latin typeface="Century Gothic" panose="020B0502020202020204" pitchFamily="34" charset="0"/>
              </a:rPr>
              <a:t>Judges</a:t>
            </a:r>
          </a:p>
          <a:p>
            <a:pPr marL="114300" indent="0">
              <a:buNone/>
            </a:pPr>
            <a:r>
              <a:rPr lang="en-US" sz="2500" dirty="0">
                <a:latin typeface="Century Gothic" panose="020B0502020202020204" pitchFamily="34" charset="0"/>
              </a:rPr>
              <a:t>Time of Kings</a:t>
            </a:r>
          </a:p>
          <a:p>
            <a:pPr marL="114300" indent="0">
              <a:buNone/>
            </a:pPr>
            <a:r>
              <a:rPr lang="en-US" sz="2500" dirty="0">
                <a:latin typeface="Century Gothic" panose="020B0502020202020204" pitchFamily="34" charset="0"/>
              </a:rPr>
              <a:t>Saul, David, Solomon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5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TABLE QUESTIONS: 2 MIN</a:t>
            </a:r>
            <a:endParaRPr b="1"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2500" dirty="0">
                <a:latin typeface="Century Gothic" panose="020B0502020202020204" pitchFamily="34" charset="0"/>
              </a:rPr>
              <a:t> </a:t>
            </a:r>
            <a:endParaRPr sz="25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A57B8-B11E-7943-A239-AE7259056931}"/>
              </a:ext>
            </a:extLst>
          </p:cNvPr>
          <p:cNvSpPr txBox="1"/>
          <p:nvPr/>
        </p:nvSpPr>
        <p:spPr>
          <a:xfrm>
            <a:off x="311700" y="1473488"/>
            <a:ext cx="82189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>
                <a:latin typeface="Century Gothic" panose="020B0502020202020204" pitchFamily="34" charset="0"/>
              </a:rPr>
              <a:t>How are students doing in embracing and understanding doctrine? </a:t>
            </a:r>
          </a:p>
          <a:p>
            <a:pPr lvl="0"/>
            <a:endParaRPr lang="en-US" sz="3000" dirty="0">
              <a:latin typeface="Century Gothic" panose="020B0502020202020204" pitchFamily="34" charset="0"/>
            </a:endParaRPr>
          </a:p>
          <a:p>
            <a:pPr lvl="0"/>
            <a:r>
              <a:rPr lang="en-US" sz="3000" dirty="0">
                <a:latin typeface="Century Gothic" panose="020B0502020202020204" pitchFamily="34" charset="0"/>
              </a:rPr>
              <a:t>What is working well, and what areas do you see regularly missed? </a:t>
            </a:r>
          </a:p>
        </p:txBody>
      </p:sp>
    </p:spTree>
    <p:extLst>
      <p:ext uri="{BB962C8B-B14F-4D97-AF65-F5344CB8AC3E}">
        <p14:creationId xmlns:p14="http://schemas.microsoft.com/office/powerpoint/2010/main" val="2485271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TABLE QUESTIONS: 2 MIN</a:t>
            </a:r>
            <a:endParaRPr b="1"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2500" dirty="0">
                <a:latin typeface="Century Gothic" panose="020B0502020202020204" pitchFamily="34" charset="0"/>
              </a:rPr>
              <a:t> </a:t>
            </a:r>
            <a:endParaRPr sz="25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A57B8-B11E-7943-A239-AE7259056931}"/>
              </a:ext>
            </a:extLst>
          </p:cNvPr>
          <p:cNvSpPr txBox="1"/>
          <p:nvPr/>
        </p:nvSpPr>
        <p:spPr>
          <a:xfrm>
            <a:off x="311700" y="1473488"/>
            <a:ext cx="8218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>
                <a:latin typeface="Century Gothic" panose="020B0502020202020204" pitchFamily="34" charset="0"/>
              </a:rPr>
              <a:t>What have you found effective in communicating ministry development expectations? </a:t>
            </a:r>
          </a:p>
          <a:p>
            <a:pPr lvl="0"/>
            <a:endParaRPr lang="en-US" sz="3000" dirty="0">
              <a:latin typeface="Century Gothic" panose="020B0502020202020204" pitchFamily="34" charset="0"/>
            </a:endParaRPr>
          </a:p>
          <a:p>
            <a:pPr lvl="0"/>
            <a:r>
              <a:rPr lang="en-US" sz="3000" dirty="0">
                <a:latin typeface="Century Gothic" panose="020B0502020202020204" pitchFamily="34" charset="0"/>
              </a:rPr>
              <a:t>How do you and your team execute the feedback loop to students? </a:t>
            </a:r>
          </a:p>
        </p:txBody>
      </p:sp>
    </p:spTree>
    <p:extLst>
      <p:ext uri="{BB962C8B-B14F-4D97-AF65-F5344CB8AC3E}">
        <p14:creationId xmlns:p14="http://schemas.microsoft.com/office/powerpoint/2010/main" val="3956710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TABLE QUESTIONS: 2 MIN</a:t>
            </a:r>
            <a:endParaRPr b="1"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2500" dirty="0">
                <a:latin typeface="Century Gothic" panose="020B0502020202020204" pitchFamily="34" charset="0"/>
              </a:rPr>
              <a:t> </a:t>
            </a:r>
            <a:endParaRPr sz="25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A57B8-B11E-7943-A239-AE7259056931}"/>
              </a:ext>
            </a:extLst>
          </p:cNvPr>
          <p:cNvSpPr txBox="1"/>
          <p:nvPr/>
        </p:nvSpPr>
        <p:spPr>
          <a:xfrm>
            <a:off x="311700" y="1473488"/>
            <a:ext cx="82189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>
                <a:latin typeface="Century Gothic" panose="020B0502020202020204" pitchFamily="34" charset="0"/>
              </a:rPr>
              <a:t>How do you determine when a student is ready for more responsibility? </a:t>
            </a:r>
          </a:p>
          <a:p>
            <a:pPr lvl="0"/>
            <a:endParaRPr lang="en-US" sz="3000" dirty="0">
              <a:latin typeface="Century Gothic" panose="020B0502020202020204" pitchFamily="34" charset="0"/>
            </a:endParaRPr>
          </a:p>
          <a:p>
            <a:pPr lvl="0"/>
            <a:r>
              <a:rPr lang="en-US" sz="3000" dirty="0">
                <a:latin typeface="Century Gothic" panose="020B0502020202020204" pitchFamily="34" charset="0"/>
              </a:rPr>
              <a:t>Any helpful stories about how this worked well, or how it went wrong? </a:t>
            </a:r>
          </a:p>
        </p:txBody>
      </p:sp>
    </p:spTree>
    <p:extLst>
      <p:ext uri="{BB962C8B-B14F-4D97-AF65-F5344CB8AC3E}">
        <p14:creationId xmlns:p14="http://schemas.microsoft.com/office/powerpoint/2010/main" val="390590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NEW TESTAMENT</a:t>
            </a:r>
            <a:endParaRPr b="1"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232219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sz="2500" b="1" dirty="0">
                <a:latin typeface="Century Gothic" panose="020B0502020202020204" pitchFamily="34" charset="0"/>
              </a:rPr>
              <a:t>JESUS:</a:t>
            </a:r>
          </a:p>
          <a:p>
            <a:pPr lvl="0"/>
            <a:r>
              <a:rPr lang="en-US" sz="2500" dirty="0">
                <a:latin typeface="Century Gothic" panose="020B0502020202020204" pitchFamily="34" charset="0"/>
              </a:rPr>
              <a:t>12</a:t>
            </a:r>
          </a:p>
          <a:p>
            <a:pPr lvl="0"/>
            <a:r>
              <a:rPr lang="en-US" sz="2500" dirty="0">
                <a:latin typeface="Century Gothic" panose="020B0502020202020204" pitchFamily="34" charset="0"/>
              </a:rPr>
              <a:t>3</a:t>
            </a:r>
          </a:p>
          <a:p>
            <a:pPr marL="114300" indent="0">
              <a:buNone/>
            </a:pPr>
            <a:endParaRPr lang="en-US" sz="2500" b="1" dirty="0">
              <a:latin typeface="Century Gothic" panose="020B0502020202020204" pitchFamily="34" charset="0"/>
            </a:endParaRPr>
          </a:p>
          <a:p>
            <a:pPr marL="114300" indent="0">
              <a:buNone/>
            </a:pPr>
            <a:r>
              <a:rPr lang="en-US" sz="2500" b="1" dirty="0">
                <a:latin typeface="Century Gothic" panose="020B0502020202020204" pitchFamily="34" charset="0"/>
              </a:rPr>
              <a:t>APOSTLE PAUL:</a:t>
            </a:r>
            <a:r>
              <a:rPr lang="en-US" sz="2500" dirty="0">
                <a:latin typeface="Century Gothic" panose="020B0502020202020204" pitchFamily="34" charset="0"/>
              </a:rPr>
              <a:t> </a:t>
            </a:r>
          </a:p>
          <a:p>
            <a:pPr lvl="0"/>
            <a:r>
              <a:rPr lang="en-US" sz="2500" dirty="0">
                <a:latin typeface="Century Gothic" panose="020B0502020202020204" pitchFamily="34" charset="0"/>
              </a:rPr>
              <a:t>Silas</a:t>
            </a:r>
          </a:p>
          <a:p>
            <a:pPr lvl="0"/>
            <a:r>
              <a:rPr lang="en-US" sz="2500" dirty="0">
                <a:latin typeface="Century Gothic" panose="020B0502020202020204" pitchFamily="34" charset="0"/>
              </a:rPr>
              <a:t>Barnabas</a:t>
            </a:r>
          </a:p>
          <a:p>
            <a:pPr lvl="0"/>
            <a:r>
              <a:rPr lang="en-US" sz="2500" dirty="0">
                <a:latin typeface="Century Gothic" panose="020B0502020202020204" pitchFamily="34" charset="0"/>
              </a:rPr>
              <a:t>Timothy 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5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160646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5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1758277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EARLY CHURCH: 1ST– 3RD CENTURIES</a:t>
            </a:r>
            <a:endParaRPr b="1"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sz="2500" dirty="0">
              <a:latin typeface="Century Gothic" panose="020B0502020202020204" pitchFamily="34" charset="0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5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D0F5CF-6667-8449-AC1C-35B2E5420A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552" y="1298093"/>
            <a:ext cx="5917462" cy="331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10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ctr">
              <a:buNone/>
            </a:pPr>
            <a:r>
              <a:rPr lang="en-US" sz="3200" i="1" dirty="0">
                <a:latin typeface="Century Gothic" panose="020B0502020202020204" pitchFamily="34" charset="0"/>
              </a:rPr>
              <a:t>“The presbytery must be tender-hearted, merciful toward all, turning back the sheep that has gone astray, visiting the sick, not neglecting the widow or orphan or poor man”</a:t>
            </a:r>
          </a:p>
          <a:p>
            <a:pPr marL="114300" lvl="0" indent="0" algn="ctr">
              <a:buNone/>
            </a:pPr>
            <a:r>
              <a:rPr lang="en-US" sz="3200" i="1" dirty="0">
                <a:latin typeface="Century Gothic" panose="020B0502020202020204" pitchFamily="34" charset="0"/>
                <a:ea typeface="Quicksand"/>
                <a:cs typeface="Quicksand"/>
                <a:sym typeface="Quicksand"/>
              </a:rPr>
              <a:t>- Polycarp</a:t>
            </a:r>
            <a:endParaRPr sz="3200" i="1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342439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>
                <a:latin typeface="Century Gothic" panose="020B0502020202020204" pitchFamily="34" charset="0"/>
              </a:rPr>
              <a:t>PATRISTIC ERA: ST. AUGUSTINE</a:t>
            </a:r>
            <a:endParaRPr b="1"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3466E4-F817-694A-A36B-D023437C6D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581" y="1381075"/>
            <a:ext cx="5917462" cy="331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584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PATRISTIC ERA: KEY SHIFTS</a:t>
            </a:r>
            <a:endParaRPr b="1"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500" dirty="0">
                <a:latin typeface="Century Gothic" panose="020B0502020202020204" pitchFamily="34" charset="0"/>
                <a:ea typeface="Quicksand"/>
                <a:cs typeface="Quicksand"/>
                <a:sym typeface="Quicksand"/>
              </a:rPr>
              <a:t>Standardized formation </a:t>
            </a:r>
          </a:p>
          <a:p>
            <a:r>
              <a:rPr lang="en-US" sz="2500" dirty="0">
                <a:latin typeface="Century Gothic" panose="020B0502020202020204" pitchFamily="34" charset="0"/>
                <a:ea typeface="Quicksand"/>
                <a:cs typeface="Quicksand"/>
                <a:sym typeface="Quicksand"/>
              </a:rPr>
              <a:t>Development in community </a:t>
            </a:r>
          </a:p>
          <a:p>
            <a:r>
              <a:rPr lang="en-US" sz="2500" dirty="0">
                <a:latin typeface="Century Gothic" panose="020B0502020202020204" pitchFamily="34" charset="0"/>
                <a:ea typeface="Quicksand"/>
                <a:cs typeface="Quicksand"/>
                <a:sym typeface="Quicksand"/>
              </a:rPr>
              <a:t>Focus on community </a:t>
            </a:r>
          </a:p>
          <a:p>
            <a:endParaRPr sz="2500" dirty="0"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1208589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MONASTICISM </a:t>
            </a:r>
            <a:endParaRPr b="1" dirty="0">
              <a:solidFill>
                <a:srgbClr val="434343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11C2A4-0A20-7742-828A-36AA76B3A8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9581" y="1274282"/>
            <a:ext cx="4287431" cy="32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32693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412</Words>
  <Application>Microsoft Macintosh PowerPoint</Application>
  <PresentationFormat>On-screen Show (16:9)</PresentationFormat>
  <Paragraphs>80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Helvetica</vt:lpstr>
      <vt:lpstr>Century Gothic</vt:lpstr>
      <vt:lpstr>Times New Roman</vt:lpstr>
      <vt:lpstr>Arial</vt:lpstr>
      <vt:lpstr>Quicksand</vt:lpstr>
      <vt:lpstr>Simple Light</vt:lpstr>
      <vt:lpstr>Developing Kingdom Leaders: A Brief History and Biblical Mandate</vt:lpstr>
      <vt:lpstr>OLD TESTAMENT</vt:lpstr>
      <vt:lpstr>NEW TESTAMENT</vt:lpstr>
      <vt:lpstr>PowerPoint Presentation</vt:lpstr>
      <vt:lpstr>EARLY CHURCH: 1ST– 3RD CENTURIES</vt:lpstr>
      <vt:lpstr>PowerPoint Presentation</vt:lpstr>
      <vt:lpstr>PATRISTIC ERA: ST. AUGUSTINE</vt:lpstr>
      <vt:lpstr>PATRISTIC ERA: KEY SHIFTS</vt:lpstr>
      <vt:lpstr>MONASTICISM </vt:lpstr>
      <vt:lpstr>MONASTIC ERA: KEY SHIFTS</vt:lpstr>
      <vt:lpstr>MIDDLE AGES: UNIVERSITIES &amp; SEMINARIES</vt:lpstr>
      <vt:lpstr>PowerPoint Presentation</vt:lpstr>
      <vt:lpstr>DEVELOPED STUDENTS DEMONSTRATE</vt:lpstr>
      <vt:lpstr>DEVELOPED STUDENTS DEMONSTRATE</vt:lpstr>
      <vt:lpstr>DEVELOPED STUDENTS DEMONSTRATE</vt:lpstr>
      <vt:lpstr>DEVELOPED STUDENTS DEMONSTRATE</vt:lpstr>
      <vt:lpstr>DEVELOPED STUDENTS DEMONSTRATE</vt:lpstr>
      <vt:lpstr>TABLE QUESTIONS: 2 MIN</vt:lpstr>
      <vt:lpstr>TABLE QUESTIONS: 2 MIN</vt:lpstr>
      <vt:lpstr>TABLE QUESTIONS: 2 MIN</vt:lpstr>
      <vt:lpstr>TABLE QUESTIONS: 2 MIN</vt:lpstr>
      <vt:lpstr>TABLE QUESTIONS: 2 MIN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Kingdom Leaders: A Biblical Mandate</dc:title>
  <cp:lastModifiedBy>Microsoft Office User</cp:lastModifiedBy>
  <cp:revision>13</cp:revision>
  <dcterms:modified xsi:type="dcterms:W3CDTF">2019-05-08T04:48:16Z</dcterms:modified>
</cp:coreProperties>
</file>