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3"/>
  </p:notesMasterIdLst>
  <p:sldIdLst>
    <p:sldId id="256" r:id="rId2"/>
    <p:sldId id="257" r:id="rId3"/>
    <p:sldId id="260" r:id="rId4"/>
    <p:sldId id="261" r:id="rId5"/>
    <p:sldId id="263" r:id="rId6"/>
    <p:sldId id="264" r:id="rId7"/>
    <p:sldId id="262" r:id="rId8"/>
    <p:sldId id="265" r:id="rId9"/>
    <p:sldId id="267" r:id="rId10"/>
    <p:sldId id="266" r:id="rId11"/>
    <p:sldId id="269" r:id="rId12"/>
  </p:sldIdLst>
  <p:sldSz cx="9144000" cy="5143500" type="screen16x9"/>
  <p:notesSz cx="6858000" cy="9144000"/>
  <p:embeddedFontLst>
    <p:embeddedFont>
      <p:font typeface="Quicksand" panose="020B0604020202020204" charset="0"/>
      <p:regular r:id="rId14"/>
      <p:bold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pos="5544" userDrawn="1">
          <p15:clr>
            <a:srgbClr val="A4A3A4"/>
          </p15:clr>
        </p15:guide>
        <p15:guide id="4" pos="2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695" autoAdjust="0"/>
    <p:restoredTop sz="94660"/>
  </p:normalViewPr>
  <p:slideViewPr>
    <p:cSldViewPr snapToGrid="0" showGuides="1">
      <p:cViewPr varScale="1">
        <p:scale>
          <a:sx n="81" d="100"/>
          <a:sy n="81" d="100"/>
        </p:scale>
        <p:origin x="136" y="60"/>
      </p:cViewPr>
      <p:guideLst>
        <p:guide orient="horz" pos="1620"/>
        <p:guide pos="2880"/>
        <p:guide pos="5544"/>
        <p:guide pos="2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b12a0716b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1b12a0716b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1b12a0716b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1b12a0716b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874739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1b12a0716b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1b12a0716b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947696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1b12a0716b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1b12a0716b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1b12a0716b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1b12a0716b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022729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1b12a0716b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1b12a0716b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712591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1b12a0716b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1b12a0716b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192995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1b12a0716b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1b12a0716b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0151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1b12a0716b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1b12a0716b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762237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1b12a0716b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1b12a0716b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440234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1b12a0716b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1b12a0716b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514901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title"/>
          </p:nvPr>
        </p:nvSpPr>
        <p:spPr>
          <a:xfrm>
            <a:off x="311700" y="34249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i="1" dirty="0" smtClean="0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CC+ Becoming a Partner Site</a:t>
            </a:r>
            <a:endParaRPr sz="2400" i="1" dirty="0">
              <a:solidFill>
                <a:srgbClr val="43434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>
            <a:spLocks noGrp="1"/>
          </p:cNvSpPr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" i="1" dirty="0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Ways to Participate as a Partner Site</a:t>
            </a:r>
            <a:endParaRPr i="1" dirty="0">
              <a:solidFill>
                <a:srgbClr val="43434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0" name="Google Shape;60;p14"/>
          <p:cNvSpPr txBox="1">
            <a:spLocks noGrp="1"/>
          </p:cNvSpPr>
          <p:nvPr>
            <p:ph type="body" idx="1"/>
          </p:nvPr>
        </p:nvSpPr>
        <p:spPr>
          <a:xfrm>
            <a:off x="311699" y="1381075"/>
            <a:ext cx="8285294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dirty="0">
                <a:latin typeface="Quicksand" panose="020B0604020202020204" charset="0"/>
              </a:rPr>
              <a:t>Provide a </a:t>
            </a:r>
            <a:r>
              <a:rPr lang="en-US" dirty="0" smtClean="0">
                <a:latin typeface="Quicksand" panose="020B0604020202020204" charset="0"/>
              </a:rPr>
              <a:t>weekly meeting </a:t>
            </a:r>
            <a:r>
              <a:rPr lang="en-US" dirty="0">
                <a:latin typeface="Quicksand" panose="020B0604020202020204" charset="0"/>
              </a:rPr>
              <a:t>place for the once a week </a:t>
            </a:r>
            <a:r>
              <a:rPr lang="en-US" dirty="0" smtClean="0">
                <a:latin typeface="Quicksand" panose="020B0604020202020204" charset="0"/>
              </a:rPr>
              <a:t>communities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dirty="0" smtClean="0">
                <a:latin typeface="Quicksand" panose="020B0604020202020204" charset="0"/>
              </a:rPr>
              <a:t>Provide a once yearly meeting place for a three day parent practicum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dirty="0" smtClean="0">
                <a:latin typeface="Quicksand"/>
                <a:ea typeface="Quicksand"/>
                <a:cs typeface="Quicksand"/>
                <a:sym typeface="Quicksand"/>
              </a:rPr>
              <a:t>Host a </a:t>
            </a:r>
            <a:r>
              <a:rPr lang="en-US" i="1" dirty="0" err="1" smtClean="0">
                <a:latin typeface="Quicksand"/>
                <a:ea typeface="Quicksand"/>
                <a:cs typeface="Quicksand"/>
                <a:sym typeface="Quicksand"/>
              </a:rPr>
              <a:t>CCPlus</a:t>
            </a:r>
            <a:r>
              <a:rPr lang="en-US" i="1" dirty="0" smtClean="0">
                <a:latin typeface="Quicksand"/>
                <a:ea typeface="Quicksand"/>
                <a:cs typeface="Quicksand"/>
                <a:sym typeface="Quicksand"/>
              </a:rPr>
              <a:t> Day </a:t>
            </a:r>
            <a:r>
              <a:rPr lang="en-US" dirty="0" smtClean="0">
                <a:latin typeface="Quicksand"/>
                <a:ea typeface="Quicksand"/>
                <a:cs typeface="Quicksand"/>
                <a:sym typeface="Quicksand"/>
              </a:rPr>
              <a:t>for local Classical Conversation communities within a reasonable radius of your site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dirty="0" smtClean="0">
                <a:latin typeface="Quicksand"/>
                <a:ea typeface="Quicksand"/>
                <a:cs typeface="Quicksand"/>
                <a:sym typeface="Quicksand"/>
              </a:rPr>
              <a:t>Host </a:t>
            </a:r>
            <a:r>
              <a:rPr lang="en-US" dirty="0" smtClean="0">
                <a:latin typeface="Quicksand" panose="020B0604020202020204" charset="0"/>
              </a:rPr>
              <a:t>other training or information sessions/speakers with topics of interest to this community</a:t>
            </a:r>
            <a:endParaRPr lang="en-US" dirty="0" smtClean="0">
              <a:latin typeface="Quicksand"/>
              <a:ea typeface="Quicksand"/>
              <a:cs typeface="Quicksand"/>
              <a:sym typeface="Quicksand"/>
            </a:endParaRPr>
          </a:p>
        </p:txBody>
      </p:sp>
    </p:spTree>
    <p:extLst>
      <p:ext uri="{BB962C8B-B14F-4D97-AF65-F5344CB8AC3E}">
        <p14:creationId xmlns:p14="http://schemas.microsoft.com/office/powerpoint/2010/main" val="23053610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>
            <a:spLocks noGrp="1"/>
          </p:cNvSpPr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" i="1" dirty="0" smtClean="0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Wrap Up</a:t>
            </a:r>
            <a:endParaRPr i="1" dirty="0">
              <a:solidFill>
                <a:srgbClr val="43434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0" name="Google Shape;60;p14"/>
          <p:cNvSpPr txBox="1">
            <a:spLocks noGrp="1"/>
          </p:cNvSpPr>
          <p:nvPr>
            <p:ph type="body" idx="1"/>
          </p:nvPr>
        </p:nvSpPr>
        <p:spPr>
          <a:xfrm>
            <a:off x="311699" y="1381075"/>
            <a:ext cx="8285294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indent="0" algn="ctr">
              <a:spcBef>
                <a:spcPts val="300"/>
              </a:spcBef>
              <a:spcAft>
                <a:spcPts val="300"/>
              </a:spcAft>
              <a:buNone/>
            </a:pPr>
            <a:endParaRPr lang="en-US" sz="4400" b="1" dirty="0" smtClean="0">
              <a:latin typeface="Quicksand"/>
              <a:ea typeface="Quicksand"/>
              <a:cs typeface="Quicksand"/>
              <a:sym typeface="Quicksand"/>
            </a:endParaRPr>
          </a:p>
          <a:p>
            <a:pPr marL="114300" indent="0" algn="ctr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4400" b="1" dirty="0" smtClean="0">
                <a:latin typeface="Quicksand"/>
                <a:ea typeface="Quicksand"/>
                <a:cs typeface="Quicksand"/>
                <a:sym typeface="Quicksand"/>
              </a:rPr>
              <a:t>Q&amp;A</a:t>
            </a:r>
          </a:p>
        </p:txBody>
      </p:sp>
    </p:spTree>
    <p:extLst>
      <p:ext uri="{BB962C8B-B14F-4D97-AF65-F5344CB8AC3E}">
        <p14:creationId xmlns:p14="http://schemas.microsoft.com/office/powerpoint/2010/main" val="290433911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>
            <a:spLocks noGrp="1"/>
          </p:cNvSpPr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 dirty="0" smtClean="0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Agenda</a:t>
            </a:r>
            <a:endParaRPr i="1" dirty="0">
              <a:solidFill>
                <a:srgbClr val="43434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0" name="Google Shape;60;p14"/>
          <p:cNvSpPr txBox="1">
            <a:spLocks noGrp="1"/>
          </p:cNvSpPr>
          <p:nvPr>
            <p:ph type="body" idx="1"/>
          </p:nvPr>
        </p:nvSpPr>
        <p:spPr>
          <a:xfrm>
            <a:off x="311700" y="13810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300"/>
              </a:spcBef>
              <a:spcAft>
                <a:spcPts val="300"/>
              </a:spcAft>
              <a:buSzPts val="1800"/>
              <a:buFont typeface="Quicksand"/>
              <a:buChar char="●"/>
            </a:pPr>
            <a:r>
              <a:rPr lang="en-US" dirty="0" smtClean="0">
                <a:latin typeface="Quicksand"/>
                <a:ea typeface="Quicksand"/>
                <a:cs typeface="Quicksand"/>
                <a:sym typeface="Quicksand"/>
              </a:rPr>
              <a:t>Overview of Classical Conversations Plus Program</a:t>
            </a:r>
          </a:p>
          <a:p>
            <a:pPr marL="457200" lvl="0" indent="-342900" algn="l" rtl="0">
              <a:spcBef>
                <a:spcPts val="300"/>
              </a:spcBef>
              <a:spcAft>
                <a:spcPts val="300"/>
              </a:spcAft>
              <a:buSzPts val="1800"/>
              <a:buFont typeface="Quicksand"/>
              <a:buChar char="●"/>
            </a:pPr>
            <a:r>
              <a:rPr lang="en-US" dirty="0" smtClean="0">
                <a:latin typeface="Quicksand"/>
                <a:ea typeface="Quicksand"/>
                <a:cs typeface="Quicksand"/>
                <a:sym typeface="Quicksand"/>
              </a:rPr>
              <a:t>Administrative Team</a:t>
            </a:r>
          </a:p>
          <a:p>
            <a:pPr marL="457200" lvl="0" indent="-342900" algn="l" rtl="0">
              <a:spcBef>
                <a:spcPts val="300"/>
              </a:spcBef>
              <a:spcAft>
                <a:spcPts val="300"/>
              </a:spcAft>
              <a:buSzPts val="1800"/>
              <a:buFont typeface="Quicksand"/>
              <a:buChar char="●"/>
            </a:pPr>
            <a:r>
              <a:rPr lang="en-US" dirty="0" smtClean="0">
                <a:latin typeface="Quicksand"/>
                <a:ea typeface="Quicksand"/>
                <a:cs typeface="Quicksand"/>
                <a:sym typeface="Quicksand"/>
              </a:rPr>
              <a:t>Classical Education</a:t>
            </a:r>
          </a:p>
          <a:p>
            <a:pPr marL="457200" lvl="0" indent="-342900" algn="l" rtl="0">
              <a:spcBef>
                <a:spcPts val="300"/>
              </a:spcBef>
              <a:spcAft>
                <a:spcPts val="300"/>
              </a:spcAft>
              <a:buSzPts val="1800"/>
              <a:buFont typeface="Quicksand"/>
              <a:buChar char="●"/>
            </a:pPr>
            <a:r>
              <a:rPr lang="en-US" dirty="0" smtClean="0">
                <a:latin typeface="Quicksand"/>
                <a:ea typeface="Quicksand"/>
                <a:cs typeface="Quicksand"/>
                <a:sym typeface="Quicksand"/>
              </a:rPr>
              <a:t>CC Plus Courses</a:t>
            </a:r>
            <a:endParaRPr lang="en-US" dirty="0" smtClean="0">
              <a:latin typeface="Quicksand"/>
              <a:ea typeface="Quicksand"/>
              <a:cs typeface="Quicksand"/>
              <a:sym typeface="Quicksand"/>
            </a:endParaRPr>
          </a:p>
          <a:p>
            <a:pPr marL="457200" lvl="0" indent="-342900" algn="l" rtl="0">
              <a:spcBef>
                <a:spcPts val="300"/>
              </a:spcBef>
              <a:spcAft>
                <a:spcPts val="300"/>
              </a:spcAft>
              <a:buSzPts val="1800"/>
              <a:buFont typeface="Quicksand"/>
              <a:buChar char="●"/>
            </a:pPr>
            <a:r>
              <a:rPr lang="en-US" dirty="0" smtClean="0">
                <a:latin typeface="Quicksand"/>
                <a:ea typeface="Quicksand"/>
                <a:cs typeface="Quicksand"/>
                <a:sym typeface="Quicksand"/>
              </a:rPr>
              <a:t>Differences </a:t>
            </a:r>
            <a:r>
              <a:rPr lang="en-US" dirty="0">
                <a:latin typeface="Quicksand"/>
                <a:ea typeface="Quicksand"/>
                <a:cs typeface="Quicksand"/>
                <a:sym typeface="Quicksand"/>
              </a:rPr>
              <a:t>B</a:t>
            </a:r>
            <a:r>
              <a:rPr lang="en-US" dirty="0" smtClean="0">
                <a:latin typeface="Quicksand"/>
                <a:ea typeface="Quicksand"/>
                <a:cs typeface="Quicksand"/>
                <a:sym typeface="Quicksand"/>
              </a:rPr>
              <a:t>etween </a:t>
            </a:r>
            <a:r>
              <a:rPr lang="en-US" dirty="0">
                <a:latin typeface="Quicksand"/>
                <a:ea typeface="Quicksand"/>
                <a:cs typeface="Quicksand"/>
                <a:sym typeface="Quicksand"/>
              </a:rPr>
              <a:t>D</a:t>
            </a:r>
            <a:r>
              <a:rPr lang="en-US" dirty="0" smtClean="0">
                <a:latin typeface="Quicksand"/>
                <a:ea typeface="Quicksand"/>
                <a:cs typeface="Quicksand"/>
                <a:sym typeface="Quicksand"/>
              </a:rPr>
              <a:t>ual </a:t>
            </a:r>
            <a:r>
              <a:rPr lang="en-US" dirty="0">
                <a:latin typeface="Quicksand"/>
                <a:ea typeface="Quicksand"/>
                <a:cs typeface="Quicksand"/>
                <a:sym typeface="Quicksand"/>
              </a:rPr>
              <a:t>E</a:t>
            </a:r>
            <a:r>
              <a:rPr lang="en-US" dirty="0" smtClean="0">
                <a:latin typeface="Quicksand"/>
                <a:ea typeface="Quicksand"/>
                <a:cs typeface="Quicksand"/>
                <a:sym typeface="Quicksand"/>
              </a:rPr>
              <a:t>nrollment and CC Plus</a:t>
            </a:r>
          </a:p>
          <a:p>
            <a:pPr marL="457200" lvl="0" indent="-342900" algn="l" rtl="0">
              <a:spcBef>
                <a:spcPts val="300"/>
              </a:spcBef>
              <a:spcAft>
                <a:spcPts val="300"/>
              </a:spcAft>
              <a:buSzPts val="1800"/>
              <a:buFont typeface="Quicksand"/>
              <a:buChar char="●"/>
            </a:pPr>
            <a:r>
              <a:rPr lang="en-US" dirty="0" smtClean="0">
                <a:latin typeface="Quicksand"/>
                <a:ea typeface="Quicksand"/>
                <a:cs typeface="Quicksand"/>
                <a:sym typeface="Quicksand"/>
              </a:rPr>
              <a:t>Partnership Benefits</a:t>
            </a:r>
          </a:p>
          <a:p>
            <a:pPr marL="457200" lvl="0" indent="-342900" algn="l" rtl="0">
              <a:spcBef>
                <a:spcPts val="300"/>
              </a:spcBef>
              <a:spcAft>
                <a:spcPts val="300"/>
              </a:spcAft>
              <a:buSzPts val="1800"/>
              <a:buFont typeface="Quicksand"/>
              <a:buChar char="●"/>
            </a:pPr>
            <a:r>
              <a:rPr lang="en-US" dirty="0" smtClean="0">
                <a:latin typeface="Quicksand"/>
                <a:ea typeface="Quicksand"/>
                <a:cs typeface="Quicksand"/>
                <a:sym typeface="Quicksand"/>
              </a:rPr>
              <a:t>Partnership Opportunities</a:t>
            </a:r>
          </a:p>
          <a:p>
            <a:pPr marL="457200" lvl="0" indent="-342900" algn="l" rtl="0">
              <a:spcBef>
                <a:spcPts val="300"/>
              </a:spcBef>
              <a:spcAft>
                <a:spcPts val="300"/>
              </a:spcAft>
              <a:buSzPts val="1800"/>
              <a:buFont typeface="Quicksand"/>
              <a:buChar char="●"/>
            </a:pPr>
            <a:r>
              <a:rPr lang="en-US" dirty="0" smtClean="0">
                <a:latin typeface="Quicksand"/>
                <a:ea typeface="Quicksand"/>
                <a:cs typeface="Quicksand"/>
                <a:sym typeface="Quicksand"/>
              </a:rPr>
              <a:t>Q&amp;A</a:t>
            </a:r>
            <a:endParaRPr lang="en-US" dirty="0" smtClean="0">
              <a:latin typeface="Quicksand"/>
              <a:ea typeface="Quicksand"/>
              <a:cs typeface="Quicksand"/>
              <a:sym typeface="Quicksand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Quicksand"/>
              <a:buChar char="●"/>
            </a:pPr>
            <a:endParaRPr lang="en-US" dirty="0" smtClean="0">
              <a:latin typeface="Quicksand"/>
              <a:ea typeface="Quicksand"/>
              <a:cs typeface="Quicksand"/>
              <a:sym typeface="Quicksand"/>
            </a:endParaRPr>
          </a:p>
          <a:p>
            <a:pPr marL="11430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lang="en-US" dirty="0" smtClean="0">
              <a:latin typeface="Quicksand"/>
              <a:ea typeface="Quicksand"/>
              <a:cs typeface="Quicksand"/>
              <a:sym typeface="Quicksand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Quicksand"/>
              <a:buChar char="●"/>
            </a:pPr>
            <a:endParaRPr lang="en-US" dirty="0" smtClean="0">
              <a:latin typeface="Quicksand"/>
              <a:ea typeface="Quicksand"/>
              <a:cs typeface="Quicksand"/>
              <a:sym typeface="Quicksand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Quicksand"/>
              <a:buChar char="●"/>
            </a:pPr>
            <a:endParaRPr lang="en-US" dirty="0" smtClean="0">
              <a:latin typeface="Quicksand"/>
              <a:ea typeface="Quicksand"/>
              <a:cs typeface="Quicksand"/>
              <a:sym typeface="Quicksand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Quicksand"/>
              <a:buChar char="●"/>
            </a:pPr>
            <a:endParaRPr dirty="0"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>
            <a:spLocks noGrp="1"/>
          </p:cNvSpPr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 dirty="0" smtClean="0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Classical Conversations Plus/SEU Partnership Overview</a:t>
            </a:r>
            <a:endParaRPr i="1" dirty="0">
              <a:solidFill>
                <a:srgbClr val="43434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0" name="Google Shape;60;p14"/>
          <p:cNvSpPr txBox="1">
            <a:spLocks noGrp="1"/>
          </p:cNvSpPr>
          <p:nvPr>
            <p:ph type="body" idx="1"/>
          </p:nvPr>
        </p:nvSpPr>
        <p:spPr>
          <a:xfrm>
            <a:off x="311700" y="13810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dirty="0" smtClean="0">
                <a:latin typeface="Quicksand"/>
                <a:ea typeface="Quicksand"/>
                <a:cs typeface="Quicksand"/>
                <a:sym typeface="Quicksand"/>
              </a:rPr>
              <a:t>Opportunity for homeschool students enrolled with Classical Conversations Challenge curriculum (grades 11, 12) to earn credit from SEU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dirty="0" smtClean="0">
                <a:latin typeface="Quicksand"/>
                <a:ea typeface="Quicksand"/>
                <a:cs typeface="Quicksand"/>
                <a:sym typeface="Quicksand"/>
              </a:rPr>
              <a:t>Utilizes a concurrent enrollment model for assessing student work for SEU credit—SEU faculty provide substantive and engaging feedback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dirty="0" smtClean="0">
                <a:latin typeface="Quicksand"/>
                <a:ea typeface="Quicksand"/>
                <a:cs typeface="Quicksand"/>
                <a:sym typeface="Quicksand"/>
              </a:rPr>
              <a:t>Began in 2016 with </a:t>
            </a:r>
            <a:r>
              <a:rPr lang="en-US" b="1" dirty="0" smtClean="0">
                <a:latin typeface="Quicksand"/>
                <a:ea typeface="Quicksand"/>
                <a:cs typeface="Quicksand"/>
                <a:sym typeface="Quicksand"/>
              </a:rPr>
              <a:t>29 initial course </a:t>
            </a:r>
            <a:r>
              <a:rPr lang="en-US" dirty="0" smtClean="0">
                <a:latin typeface="Quicksand"/>
                <a:ea typeface="Quicksand"/>
                <a:cs typeface="Quicksand"/>
                <a:sym typeface="Quicksand"/>
              </a:rPr>
              <a:t>enrollments in Spring 2016</a:t>
            </a:r>
            <a:br>
              <a:rPr lang="en-US" dirty="0" smtClean="0">
                <a:latin typeface="Quicksand"/>
                <a:ea typeface="Quicksand"/>
                <a:cs typeface="Quicksand"/>
                <a:sym typeface="Quicksand"/>
              </a:rPr>
            </a:br>
            <a:r>
              <a:rPr lang="en-US" dirty="0" smtClean="0">
                <a:latin typeface="Quicksand"/>
                <a:ea typeface="Quicksand"/>
                <a:cs typeface="Quicksand"/>
                <a:sym typeface="Quicksand"/>
              </a:rPr>
              <a:t>to </a:t>
            </a:r>
            <a:r>
              <a:rPr lang="en-US" b="1" dirty="0" smtClean="0">
                <a:latin typeface="Quicksand"/>
                <a:ea typeface="Quicksand"/>
                <a:cs typeface="Quicksand"/>
                <a:sym typeface="Quicksand"/>
              </a:rPr>
              <a:t>451 for Fall/Spring 2018/19</a:t>
            </a:r>
            <a:r>
              <a:rPr lang="en-US" dirty="0" smtClean="0">
                <a:latin typeface="Quicksand"/>
                <a:ea typeface="Quicksand"/>
                <a:cs typeface="Quicksand"/>
                <a:sym typeface="Quicksand"/>
              </a:rPr>
              <a:t>, with mostly Florida students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dirty="0" smtClean="0">
                <a:latin typeface="Quicksand"/>
                <a:ea typeface="Quicksand"/>
                <a:cs typeface="Quicksand"/>
                <a:sym typeface="Quicksand"/>
              </a:rPr>
              <a:t>Launching a comprehensive national effort for Fall 2019</a:t>
            </a:r>
            <a:r>
              <a:rPr lang="en-US" dirty="0">
                <a:latin typeface="Quicksand"/>
                <a:ea typeface="Quicksand"/>
                <a:cs typeface="Quicksand"/>
                <a:sym typeface="Quicksand"/>
              </a:rPr>
              <a:t/>
            </a:r>
            <a:br>
              <a:rPr lang="en-US" dirty="0">
                <a:latin typeface="Quicksand"/>
                <a:ea typeface="Quicksand"/>
                <a:cs typeface="Quicksand"/>
                <a:sym typeface="Quicksand"/>
              </a:rPr>
            </a:br>
            <a:r>
              <a:rPr lang="en-US" dirty="0" smtClean="0">
                <a:latin typeface="Quicksand"/>
                <a:ea typeface="Quicksand"/>
                <a:cs typeface="Quicksand"/>
                <a:sym typeface="Quicksand"/>
              </a:rPr>
              <a:t>that complements SEU Partner Sites</a:t>
            </a:r>
            <a:endParaRPr lang="en-US" dirty="0" smtClean="0">
              <a:latin typeface="Quicksand"/>
              <a:ea typeface="Quicksand"/>
              <a:cs typeface="Quicksand"/>
              <a:sym typeface="Quicksand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Quicksand"/>
              <a:buChar char="●"/>
            </a:pPr>
            <a:endParaRPr dirty="0">
              <a:latin typeface="Quicksand"/>
              <a:ea typeface="Quicksand"/>
              <a:cs typeface="Quicksand"/>
              <a:sym typeface="Quicksand"/>
            </a:endParaRPr>
          </a:p>
        </p:txBody>
      </p:sp>
    </p:spTree>
    <p:extLst>
      <p:ext uri="{BB962C8B-B14F-4D97-AF65-F5344CB8AC3E}">
        <p14:creationId xmlns:p14="http://schemas.microsoft.com/office/powerpoint/2010/main" val="314450935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602334" y="1363713"/>
            <a:ext cx="2454518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/>
              <a:t>Scott Whitaker, MBA</a:t>
            </a:r>
          </a:p>
          <a:p>
            <a:pPr fontAlgn="base"/>
            <a:r>
              <a:rPr lang="en-US" dirty="0"/>
              <a:t>Director, New Business </a:t>
            </a:r>
            <a:r>
              <a:rPr lang="en-US" dirty="0" smtClean="0"/>
              <a:t> </a:t>
            </a:r>
          </a:p>
          <a:p>
            <a:pPr fontAlgn="base"/>
            <a:r>
              <a:rPr lang="en-US" dirty="0" smtClean="0"/>
              <a:t>Classical </a:t>
            </a:r>
            <a:r>
              <a:rPr lang="en-US" dirty="0" smtClean="0"/>
              <a:t>Conversations</a:t>
            </a:r>
          </a:p>
        </p:txBody>
      </p:sp>
      <p:pic>
        <p:nvPicPr>
          <p:cNvPr id="1026" name="Picture 2" descr="Image result for scott whitak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795" y="1363713"/>
            <a:ext cx="1005405" cy="1005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/>
          <a:srcRect l="862" t="3592" r="4838" b="8612"/>
          <a:stretch/>
        </p:blipFill>
        <p:spPr>
          <a:xfrm>
            <a:off x="7439402" y="2555494"/>
            <a:ext cx="1007317" cy="1007317"/>
          </a:xfrm>
          <a:prstGeom prst="rect">
            <a:avLst/>
          </a:prstGeom>
        </p:spPr>
      </p:pic>
      <p:sp>
        <p:nvSpPr>
          <p:cNvPr id="59" name="Google Shape;59;p14"/>
          <p:cNvSpPr txBox="1">
            <a:spLocks noGrp="1"/>
          </p:cNvSpPr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 dirty="0" smtClean="0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Administrative Team/Contact Info</a:t>
            </a:r>
            <a:endParaRPr i="1" dirty="0">
              <a:solidFill>
                <a:srgbClr val="43434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5308" y="1361801"/>
            <a:ext cx="2403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/>
              <a:t>Meghan Griffin, PhD</a:t>
            </a:r>
          </a:p>
          <a:p>
            <a:r>
              <a:rPr lang="en-US" dirty="0" smtClean="0"/>
              <a:t>Academic </a:t>
            </a:r>
            <a:r>
              <a:rPr lang="en-US" dirty="0" smtClean="0"/>
              <a:t>Dean</a:t>
            </a:r>
            <a:endParaRPr lang="en-US" dirty="0" smtClean="0"/>
          </a:p>
        </p:txBody>
      </p:sp>
      <p:pic>
        <p:nvPicPr>
          <p:cNvPr id="6" name="Picture 5" descr="http://webserver.seu.edu/images/faculty/mlgriffin.jpg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80" t="8924" r="23247" b="26818"/>
          <a:stretch/>
        </p:blipFill>
        <p:spPr bwMode="auto">
          <a:xfrm>
            <a:off x="3160983" y="1361801"/>
            <a:ext cx="979336" cy="100731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315308" y="2555029"/>
            <a:ext cx="22557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/>
              <a:t>Joe Childs, DBA</a:t>
            </a:r>
            <a:endParaRPr lang="en-US" sz="1800" b="1" dirty="0" smtClean="0"/>
          </a:p>
          <a:p>
            <a:r>
              <a:rPr lang="en-US" dirty="0" smtClean="0"/>
              <a:t>CC Plus Program </a:t>
            </a:r>
            <a:r>
              <a:rPr lang="en-US" dirty="0" smtClean="0"/>
              <a:t>Director</a:t>
            </a:r>
            <a:endParaRPr lang="en-US" dirty="0" smtClean="0"/>
          </a:p>
        </p:txBody>
      </p:sp>
      <p:pic>
        <p:nvPicPr>
          <p:cNvPr id="8" name="Picture 7" descr="http://webserver.seu.edu/images/faculty/rjchilds.jpg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7090" y="2555029"/>
            <a:ext cx="993229" cy="107599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05"/>
          <a:stretch/>
        </p:blipFill>
        <p:spPr>
          <a:xfrm>
            <a:off x="3147090" y="3822119"/>
            <a:ext cx="993229" cy="102960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15308" y="3822119"/>
            <a:ext cx="2617074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Kim Childs, MEd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CC Plus Program Coordinator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Phone: 863-667-5580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Email: ccplus@seu.edu</a:t>
            </a:r>
          </a:p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02334" y="2555029"/>
            <a:ext cx="3502882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/>
              <a:t>Will </a:t>
            </a:r>
            <a:r>
              <a:rPr lang="en-US" sz="1800" b="1" dirty="0" err="1" smtClean="0"/>
              <a:t>McCreery</a:t>
            </a:r>
            <a:r>
              <a:rPr lang="en-US" sz="1800" b="1" dirty="0" smtClean="0"/>
              <a:t/>
            </a:r>
            <a:br>
              <a:rPr lang="en-US" sz="1800" b="1" dirty="0" smtClean="0"/>
            </a:br>
            <a:r>
              <a:rPr lang="en-US" dirty="0"/>
              <a:t>Manager of CC+</a:t>
            </a:r>
          </a:p>
          <a:p>
            <a:pPr fontAlgn="base"/>
            <a:r>
              <a:rPr lang="en-US" dirty="0" smtClean="0"/>
              <a:t>Classical Conversations</a:t>
            </a:r>
          </a:p>
          <a:p>
            <a:pPr fontAlgn="base"/>
            <a:r>
              <a:rPr lang="en-US" dirty="0" smtClean="0"/>
              <a:t>Email:</a:t>
            </a:r>
            <a:br>
              <a:rPr lang="en-US" dirty="0" smtClean="0"/>
            </a:br>
            <a:r>
              <a:rPr lang="en-US" dirty="0" smtClean="0"/>
              <a:t>wmccreery@classicalconversations.com 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88206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>
            <a:spLocks noGrp="1"/>
          </p:cNvSpPr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 dirty="0" smtClean="0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Classical Christian Education Background</a:t>
            </a:r>
            <a:endParaRPr i="1" dirty="0">
              <a:solidFill>
                <a:srgbClr val="43434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0" name="Google Shape;60;p14"/>
          <p:cNvSpPr txBox="1">
            <a:spLocks noGrp="1"/>
          </p:cNvSpPr>
          <p:nvPr>
            <p:ph type="body" idx="1"/>
          </p:nvPr>
        </p:nvSpPr>
        <p:spPr>
          <a:xfrm>
            <a:off x="311700" y="1381075"/>
            <a:ext cx="6711838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dirty="0" smtClean="0">
                <a:latin typeface="Quicksand"/>
                <a:ea typeface="Quicksand"/>
                <a:cs typeface="Quicksand"/>
                <a:sym typeface="Quicksand"/>
              </a:rPr>
              <a:t>Content: Rooted in the Western Tradition/Classical Antiquity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dirty="0" smtClean="0">
                <a:latin typeface="Quicksand"/>
                <a:ea typeface="Quicksand"/>
                <a:cs typeface="Quicksand"/>
                <a:sym typeface="Quicksand"/>
              </a:rPr>
              <a:t>Subjects and skills essential for a free person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dirty="0" smtClean="0">
                <a:latin typeface="Quicksand"/>
                <a:ea typeface="Quicksand"/>
                <a:cs typeface="Quicksand"/>
                <a:sym typeface="Quicksand"/>
              </a:rPr>
              <a:t>Process: </a:t>
            </a:r>
            <a:r>
              <a:rPr lang="en-US" i="1" dirty="0" err="1" smtClean="0">
                <a:latin typeface="Quicksand"/>
                <a:ea typeface="Quicksand"/>
                <a:cs typeface="Quicksand"/>
                <a:sym typeface="Quicksand"/>
              </a:rPr>
              <a:t>Trivium</a:t>
            </a:r>
            <a:endParaRPr lang="en-US" i="1" dirty="0" smtClean="0">
              <a:latin typeface="Quicksand"/>
              <a:ea typeface="Quicksand"/>
              <a:cs typeface="Quicksand"/>
              <a:sym typeface="Quicksand"/>
            </a:endParaRP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dirty="0" smtClean="0">
                <a:latin typeface="Quicksand"/>
                <a:ea typeface="Quicksand"/>
                <a:cs typeface="Quicksand"/>
                <a:sym typeface="Quicksand"/>
              </a:rPr>
              <a:t>Grammar—fundamental rules, language,  mechanics, memorization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dirty="0" smtClean="0">
                <a:latin typeface="Quicksand"/>
                <a:ea typeface="Quicksand"/>
                <a:cs typeface="Quicksand"/>
                <a:sym typeface="Quicksand"/>
              </a:rPr>
              <a:t>Logic—ordered relationships, reasoning, critical thinking, practice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dirty="0" smtClean="0">
                <a:latin typeface="Quicksand"/>
                <a:ea typeface="Quicksand"/>
                <a:cs typeface="Quicksand"/>
                <a:sym typeface="Quicksand"/>
              </a:rPr>
              <a:t>Rhetoric—expression, original composition, speech, debate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dirty="0" smtClean="0">
                <a:latin typeface="Quicksand"/>
                <a:ea typeface="Quicksand"/>
                <a:cs typeface="Quicksand"/>
                <a:sym typeface="Quicksand"/>
              </a:rPr>
              <a:t>Socratic method: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dirty="0">
                <a:latin typeface="Quicksand"/>
                <a:ea typeface="Quicksand"/>
                <a:cs typeface="Quicksand"/>
                <a:sym typeface="Quicksand"/>
              </a:rPr>
              <a:t>L</a:t>
            </a:r>
            <a:r>
              <a:rPr lang="en-US" dirty="0" smtClean="0">
                <a:latin typeface="Quicksand"/>
                <a:ea typeface="Quicksand"/>
                <a:cs typeface="Quicksand"/>
                <a:sym typeface="Quicksand"/>
              </a:rPr>
              <a:t>earning through questions; to examine the validity of one’s beliefs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dirty="0" smtClean="0">
                <a:latin typeface="Quicksand"/>
                <a:ea typeface="Quicksand"/>
                <a:cs typeface="Quicksand"/>
                <a:sym typeface="Quicksand"/>
              </a:rPr>
              <a:t>Parents, directors, and students themselves lead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2366" y="1452020"/>
            <a:ext cx="1516993" cy="1350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40751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>
            <a:spLocks noGrp="1"/>
          </p:cNvSpPr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 dirty="0" smtClean="0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Classical Conversations</a:t>
            </a:r>
            <a:endParaRPr i="1" dirty="0">
              <a:solidFill>
                <a:srgbClr val="43434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700" y="1461064"/>
            <a:ext cx="4155195" cy="3256422"/>
          </a:xfrm>
          <a:prstGeom prst="rect">
            <a:avLst/>
          </a:prstGeom>
        </p:spPr>
      </p:pic>
      <p:sp>
        <p:nvSpPr>
          <p:cNvPr id="5" name="Google Shape;60;p14"/>
          <p:cNvSpPr txBox="1">
            <a:spLocks noGrp="1"/>
          </p:cNvSpPr>
          <p:nvPr>
            <p:ph type="body" idx="1"/>
          </p:nvPr>
        </p:nvSpPr>
        <p:spPr>
          <a:xfrm>
            <a:off x="4572000" y="1381075"/>
            <a:ext cx="42603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b="1" dirty="0" smtClean="0">
                <a:latin typeface="Quicksand"/>
                <a:ea typeface="Quicksand"/>
                <a:cs typeface="Quicksand"/>
                <a:sym typeface="Quicksand"/>
              </a:rPr>
              <a:t>Christian homeschool </a:t>
            </a:r>
            <a:r>
              <a:rPr lang="en-US" dirty="0" smtClean="0">
                <a:latin typeface="Quicksand"/>
                <a:ea typeface="Quicksand"/>
                <a:cs typeface="Quicksand"/>
                <a:sym typeface="Quicksand"/>
              </a:rPr>
              <a:t>model, with parents highly involved as primary instructors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b="1" dirty="0" smtClean="0">
                <a:latin typeface="Quicksand"/>
                <a:ea typeface="Quicksand"/>
                <a:cs typeface="Quicksand"/>
                <a:sym typeface="Quicksand"/>
              </a:rPr>
              <a:t>Directors support parents </a:t>
            </a:r>
            <a:r>
              <a:rPr lang="en-US" dirty="0" smtClean="0">
                <a:latin typeface="Quicksand"/>
                <a:ea typeface="Quicksand"/>
                <a:cs typeface="Quicksand"/>
                <a:sym typeface="Quicksand"/>
              </a:rPr>
              <a:t>and facilitate </a:t>
            </a:r>
            <a:r>
              <a:rPr lang="en-US" b="1" dirty="0" smtClean="0">
                <a:latin typeface="Quicksand"/>
                <a:ea typeface="Quicksand"/>
                <a:cs typeface="Quicksand"/>
                <a:sym typeface="Quicksand"/>
              </a:rPr>
              <a:t>community-based discussions</a:t>
            </a:r>
            <a:r>
              <a:rPr lang="en-US" dirty="0" smtClean="0">
                <a:latin typeface="Quicksand"/>
                <a:ea typeface="Quicksand"/>
                <a:cs typeface="Quicksand"/>
                <a:sym typeface="Quicksand"/>
              </a:rPr>
              <a:t> of six subjects with a maximum of 12 students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dirty="0" smtClean="0">
                <a:latin typeface="Quicksand"/>
                <a:ea typeface="Quicksand"/>
                <a:cs typeface="Quicksand"/>
                <a:sym typeface="Quicksand"/>
              </a:rPr>
              <a:t>Parents and directors</a:t>
            </a:r>
            <a:br>
              <a:rPr lang="en-US" dirty="0" smtClean="0">
                <a:latin typeface="Quicksand"/>
                <a:ea typeface="Quicksand"/>
                <a:cs typeface="Quicksand"/>
                <a:sym typeface="Quicksand"/>
              </a:rPr>
            </a:br>
            <a:r>
              <a:rPr lang="en-US" dirty="0" smtClean="0">
                <a:latin typeface="Quicksand"/>
                <a:ea typeface="Quicksand"/>
                <a:cs typeface="Quicksand"/>
                <a:sym typeface="Quicksand"/>
              </a:rPr>
              <a:t>trained annual/</a:t>
            </a:r>
            <a:br>
              <a:rPr lang="en-US" dirty="0" smtClean="0">
                <a:latin typeface="Quicksand"/>
                <a:ea typeface="Quicksand"/>
                <a:cs typeface="Quicksand"/>
                <a:sym typeface="Quicksand"/>
              </a:rPr>
            </a:br>
            <a:r>
              <a:rPr lang="en-US" b="1" dirty="0" smtClean="0">
                <a:latin typeface="Quicksand"/>
                <a:ea typeface="Quicksand"/>
                <a:cs typeface="Quicksand"/>
                <a:sym typeface="Quicksand"/>
              </a:rPr>
              <a:t>parent practicum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endParaRPr lang="en-US" dirty="0" smtClean="0">
              <a:latin typeface="Quicksand"/>
              <a:ea typeface="Quicksand"/>
              <a:cs typeface="Quicksand"/>
              <a:sym typeface="Quicksand"/>
            </a:endParaRPr>
          </a:p>
        </p:txBody>
      </p:sp>
    </p:spTree>
    <p:extLst>
      <p:ext uri="{BB962C8B-B14F-4D97-AF65-F5344CB8AC3E}">
        <p14:creationId xmlns:p14="http://schemas.microsoft.com/office/powerpoint/2010/main" val="57168327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>
            <a:spLocks noGrp="1"/>
          </p:cNvSpPr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 dirty="0" smtClean="0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Challenge Curriculum and CCPlus Courses</a:t>
            </a:r>
            <a:endParaRPr i="1" dirty="0">
              <a:solidFill>
                <a:srgbClr val="43434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1163692"/>
            <a:ext cx="4700202" cy="3812721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3460531" y="1355835"/>
            <a:ext cx="1552903" cy="3563008"/>
          </a:xfrm>
          <a:prstGeom prst="roundRect">
            <a:avLst>
              <a:gd name="adj" fmla="val 4484"/>
            </a:avLst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176159" y="1355835"/>
            <a:ext cx="3845379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00"/>
              </a:spcBef>
            </a:pPr>
            <a:r>
              <a:rPr lang="en-US" dirty="0"/>
              <a:t>College </a:t>
            </a:r>
            <a:r>
              <a:rPr lang="en-US" dirty="0" smtClean="0"/>
              <a:t>Algebra	Pre-Calculus</a:t>
            </a:r>
            <a:endParaRPr lang="en-US" dirty="0"/>
          </a:p>
          <a:p>
            <a:pPr>
              <a:spcBef>
                <a:spcPts val="400"/>
              </a:spcBef>
            </a:pPr>
            <a:r>
              <a:rPr lang="en-US" dirty="0"/>
              <a:t>Probability &amp; </a:t>
            </a:r>
            <a:r>
              <a:rPr lang="en-US" dirty="0" smtClean="0"/>
              <a:t>Stats	Data Analysis</a:t>
            </a:r>
          </a:p>
          <a:p>
            <a:pPr>
              <a:spcBef>
                <a:spcPts val="400"/>
              </a:spcBef>
            </a:pPr>
            <a:r>
              <a:rPr lang="en-US" dirty="0" smtClean="0"/>
              <a:t>English Comp I	English Comp II</a:t>
            </a:r>
          </a:p>
          <a:p>
            <a:pPr>
              <a:spcBef>
                <a:spcPts val="400"/>
              </a:spcBef>
            </a:pPr>
            <a:r>
              <a:rPr lang="en-US" dirty="0" smtClean="0"/>
              <a:t>American Hist. I	American Hist. II</a:t>
            </a:r>
          </a:p>
          <a:p>
            <a:pPr>
              <a:spcBef>
                <a:spcPts val="400"/>
              </a:spcBef>
            </a:pPr>
            <a:r>
              <a:rPr lang="en-US" dirty="0" smtClean="0"/>
              <a:t>Western Civ. I	Western Civ. II</a:t>
            </a:r>
          </a:p>
          <a:p>
            <a:pPr>
              <a:spcBef>
                <a:spcPts val="400"/>
              </a:spcBef>
            </a:pPr>
            <a:r>
              <a:rPr lang="en-US" dirty="0" smtClean="0"/>
              <a:t>Old Testament	Christian Thought</a:t>
            </a:r>
          </a:p>
          <a:p>
            <a:pPr>
              <a:spcBef>
                <a:spcPts val="400"/>
              </a:spcBef>
            </a:pPr>
            <a:r>
              <a:rPr lang="en-US" dirty="0" smtClean="0"/>
              <a:t>Public Speaking	Intro to Philosophy</a:t>
            </a:r>
          </a:p>
          <a:p>
            <a:pPr>
              <a:spcBef>
                <a:spcPts val="400"/>
              </a:spcBef>
            </a:pPr>
            <a:r>
              <a:rPr lang="en-US" dirty="0" smtClean="0"/>
              <a:t>Greek/Rom Lit.	Dramatic Interpretation</a:t>
            </a:r>
          </a:p>
          <a:p>
            <a:pPr>
              <a:spcBef>
                <a:spcPts val="400"/>
              </a:spcBef>
            </a:pPr>
            <a:r>
              <a:rPr lang="en-US" dirty="0"/>
              <a:t>	</a:t>
            </a:r>
            <a:r>
              <a:rPr lang="en-US" dirty="0" smtClean="0"/>
              <a:t>	Ancient Lit.</a:t>
            </a:r>
          </a:p>
          <a:p>
            <a:pPr>
              <a:spcBef>
                <a:spcPts val="40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993357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>
            <a:spLocks noGrp="1"/>
          </p:cNvSpPr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 dirty="0" smtClean="0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Dual Enrollment vs. CCPlus </a:t>
            </a:r>
            <a:endParaRPr i="1" dirty="0">
              <a:solidFill>
                <a:srgbClr val="43434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538843" y="1396093"/>
            <a:ext cx="4531178" cy="3339193"/>
          </a:xfrm>
          <a:prstGeom prst="roundRect">
            <a:avLst>
              <a:gd name="adj" fmla="val 5176"/>
            </a:avLst>
          </a:prstGeom>
          <a:solidFill>
            <a:srgbClr val="0099FF">
              <a:alpha val="4980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7200900" y="3927021"/>
            <a:ext cx="1631400" cy="9797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4098472" y="1396092"/>
            <a:ext cx="4531178" cy="3339193"/>
          </a:xfrm>
          <a:prstGeom prst="roundRect">
            <a:avLst>
              <a:gd name="adj" fmla="val 5176"/>
            </a:avLst>
          </a:prstGeom>
          <a:solidFill>
            <a:schemeClr val="accent6">
              <a:lumMod val="5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 rot="16200000">
            <a:off x="3502636" y="2834855"/>
            <a:ext cx="21387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College Credit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1094014" y="1469577"/>
            <a:ext cx="2530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Dual Enrollment</a:t>
            </a:r>
            <a:endParaRPr lang="en-US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541315" y="1469577"/>
            <a:ext cx="2530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CC Plus</a:t>
            </a:r>
            <a:endParaRPr lang="en-US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20484" y="1926684"/>
            <a:ext cx="2530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Curriculum</a:t>
            </a:r>
          </a:p>
          <a:p>
            <a:r>
              <a:rPr lang="en-US" sz="1600" dirty="0" smtClean="0"/>
              <a:t>SEU Created Course</a:t>
            </a:r>
            <a:endParaRPr lang="en-US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5312715" y="1926683"/>
            <a:ext cx="31128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Curriculum</a:t>
            </a:r>
          </a:p>
          <a:p>
            <a:r>
              <a:rPr lang="en-US" sz="1600" dirty="0" smtClean="0"/>
              <a:t>CC Challenge Curriculum</a:t>
            </a:r>
            <a:endParaRPr lang="en-US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620484" y="2511458"/>
            <a:ext cx="30044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Professor Role</a:t>
            </a:r>
          </a:p>
          <a:p>
            <a:r>
              <a:rPr lang="en-US" sz="1600" dirty="0" smtClean="0"/>
              <a:t>Lecture, Engage, Grade</a:t>
            </a:r>
            <a:endParaRPr lang="en-US" sz="1600" dirty="0"/>
          </a:p>
        </p:txBody>
      </p:sp>
      <p:sp>
        <p:nvSpPr>
          <p:cNvPr id="15" name="TextBox 14"/>
          <p:cNvSpPr txBox="1"/>
          <p:nvPr/>
        </p:nvSpPr>
        <p:spPr>
          <a:xfrm>
            <a:off x="5312715" y="2511457"/>
            <a:ext cx="31128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Professor Role</a:t>
            </a:r>
          </a:p>
          <a:p>
            <a:r>
              <a:rPr lang="en-US" sz="1600" dirty="0" smtClean="0"/>
              <a:t>Engage, Assess</a:t>
            </a:r>
            <a:endParaRPr lang="en-US" sz="1600" dirty="0"/>
          </a:p>
        </p:txBody>
      </p:sp>
      <p:sp>
        <p:nvSpPr>
          <p:cNvPr id="16" name="TextBox 15"/>
          <p:cNvSpPr txBox="1"/>
          <p:nvPr/>
        </p:nvSpPr>
        <p:spPr>
          <a:xfrm>
            <a:off x="617766" y="3080238"/>
            <a:ext cx="30044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Location</a:t>
            </a:r>
          </a:p>
          <a:p>
            <a:r>
              <a:rPr lang="en-US" sz="1600" dirty="0" smtClean="0"/>
              <a:t>Site, classroom, or online</a:t>
            </a:r>
            <a:endParaRPr lang="en-US" sz="1600" dirty="0"/>
          </a:p>
        </p:txBody>
      </p:sp>
      <p:sp>
        <p:nvSpPr>
          <p:cNvPr id="17" name="TextBox 16"/>
          <p:cNvSpPr txBox="1"/>
          <p:nvPr/>
        </p:nvSpPr>
        <p:spPr>
          <a:xfrm>
            <a:off x="5309997" y="3080237"/>
            <a:ext cx="31128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Location</a:t>
            </a:r>
          </a:p>
          <a:p>
            <a:r>
              <a:rPr lang="en-US" sz="1600" dirty="0" smtClean="0"/>
              <a:t>CC Community, online</a:t>
            </a:r>
            <a:endParaRPr lang="en-US" sz="1600" dirty="0"/>
          </a:p>
        </p:txBody>
      </p:sp>
      <p:sp>
        <p:nvSpPr>
          <p:cNvPr id="18" name="TextBox 17"/>
          <p:cNvSpPr txBox="1"/>
          <p:nvPr/>
        </p:nvSpPr>
        <p:spPr>
          <a:xfrm>
            <a:off x="617766" y="3659811"/>
            <a:ext cx="30044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Business Model</a:t>
            </a:r>
          </a:p>
          <a:p>
            <a:r>
              <a:rPr lang="en-US" sz="1600" dirty="0" smtClean="0"/>
              <a:t>Discounted tuition/students enrolled in existing course/pay faculty </a:t>
            </a:r>
            <a:r>
              <a:rPr lang="en-US" sz="1600" i="1" dirty="0" smtClean="0"/>
              <a:t>per course</a:t>
            </a:r>
            <a:endParaRPr lang="en-US" sz="1600" i="1" dirty="0"/>
          </a:p>
        </p:txBody>
      </p:sp>
      <p:sp>
        <p:nvSpPr>
          <p:cNvPr id="19" name="TextBox 18"/>
          <p:cNvSpPr txBox="1"/>
          <p:nvPr/>
        </p:nvSpPr>
        <p:spPr>
          <a:xfrm>
            <a:off x="5309996" y="3659812"/>
            <a:ext cx="311282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Business Model</a:t>
            </a:r>
          </a:p>
          <a:p>
            <a:r>
              <a:rPr lang="en-US" sz="1600" dirty="0" smtClean="0"/>
              <a:t>$500 per course/CC does enrollment management/pay faculty </a:t>
            </a:r>
            <a:r>
              <a:rPr lang="en-US" sz="1600" i="1" dirty="0" smtClean="0"/>
              <a:t>per student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119554137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>
            <a:spLocks noGrp="1"/>
          </p:cNvSpPr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 dirty="0" smtClean="0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Partnership Benefits</a:t>
            </a:r>
            <a:endParaRPr i="1" dirty="0">
              <a:solidFill>
                <a:srgbClr val="43434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0" name="Google Shape;60;p14"/>
          <p:cNvSpPr txBox="1">
            <a:spLocks noGrp="1"/>
          </p:cNvSpPr>
          <p:nvPr>
            <p:ph type="body" idx="1"/>
          </p:nvPr>
        </p:nvSpPr>
        <p:spPr>
          <a:xfrm>
            <a:off x="311699" y="1381075"/>
            <a:ext cx="7158621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b="1" dirty="0" smtClean="0">
                <a:latin typeface="Quicksand"/>
                <a:ea typeface="Quicksand"/>
                <a:cs typeface="Quicksand"/>
                <a:sym typeface="Quicksand"/>
              </a:rPr>
              <a:t>Classical Conversations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dirty="0" smtClean="0">
                <a:latin typeface="Quicksand"/>
                <a:ea typeface="Quicksand"/>
                <a:cs typeface="Quicksand"/>
                <a:sym typeface="Quicksand"/>
              </a:rPr>
              <a:t>Increases retention through</a:t>
            </a:r>
            <a:br>
              <a:rPr lang="en-US" dirty="0" smtClean="0">
                <a:latin typeface="Quicksand"/>
                <a:ea typeface="Quicksand"/>
                <a:cs typeface="Quicksand"/>
                <a:sym typeface="Quicksand"/>
              </a:rPr>
            </a:br>
            <a:r>
              <a:rPr lang="en-US" dirty="0" smtClean="0">
                <a:latin typeface="Quicksand"/>
                <a:ea typeface="Quicksand"/>
                <a:cs typeface="Quicksand"/>
                <a:sym typeface="Quicksand"/>
              </a:rPr>
              <a:t>Challenge IV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dirty="0" smtClean="0">
                <a:latin typeface="Quicksand"/>
                <a:ea typeface="Quicksand"/>
                <a:cs typeface="Quicksand"/>
                <a:sym typeface="Quicksand"/>
              </a:rPr>
              <a:t>Provides enhanced value to its families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dirty="0" smtClean="0">
                <a:latin typeface="Quicksand"/>
                <a:ea typeface="Quicksand"/>
                <a:cs typeface="Quicksand"/>
                <a:sym typeface="Quicksand"/>
              </a:rPr>
              <a:t>Diversifies revenue source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endParaRPr lang="en-US" dirty="0" smtClean="0">
              <a:latin typeface="Quicksand"/>
              <a:ea typeface="Quicksand"/>
              <a:cs typeface="Quicksand"/>
              <a:sym typeface="Quicksand"/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b="1" dirty="0" smtClean="0">
                <a:latin typeface="Quicksand"/>
                <a:ea typeface="Quicksand"/>
                <a:cs typeface="Quicksand"/>
                <a:sym typeface="Quicksand"/>
              </a:rPr>
              <a:t>Student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dirty="0" smtClean="0">
                <a:latin typeface="Quicksand"/>
                <a:ea typeface="Quicksand"/>
                <a:cs typeface="Quicksand"/>
                <a:sym typeface="Quicksand"/>
              </a:rPr>
              <a:t>Gains </a:t>
            </a:r>
            <a:r>
              <a:rPr lang="en-US" dirty="0">
                <a:latin typeface="Quicksand"/>
                <a:ea typeface="Quicksand"/>
                <a:cs typeface="Quicksand"/>
                <a:sym typeface="Quicksand"/>
              </a:rPr>
              <a:t>college credit by remaining in CC through high school </a:t>
            </a:r>
            <a:r>
              <a:rPr lang="en-US" dirty="0" smtClean="0">
                <a:latin typeface="Quicksand"/>
                <a:ea typeface="Quicksand"/>
                <a:cs typeface="Quicksand"/>
                <a:sym typeface="Quicksand"/>
              </a:rPr>
              <a:t>graduation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dirty="0" smtClean="0">
                <a:latin typeface="Quicksand"/>
                <a:ea typeface="Quicksand"/>
                <a:cs typeface="Quicksand"/>
                <a:sym typeface="Quicksand"/>
              </a:rPr>
              <a:t>Reduces total cost of college tuition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dirty="0">
                <a:latin typeface="Quicksand"/>
                <a:ea typeface="Quicksand"/>
                <a:cs typeface="Quicksand"/>
                <a:sym typeface="Quicksand"/>
              </a:rPr>
              <a:t>Enhances learning/deeper </a:t>
            </a:r>
            <a:r>
              <a:rPr lang="en-US" dirty="0" smtClean="0">
                <a:latin typeface="Quicksand"/>
                <a:ea typeface="Quicksand"/>
                <a:cs typeface="Quicksand"/>
                <a:sym typeface="Quicksand"/>
              </a:rPr>
              <a:t>engagement</a:t>
            </a:r>
            <a:endParaRPr lang="en-US" dirty="0"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5" name="Google Shape;60;p14"/>
          <p:cNvSpPr txBox="1">
            <a:spLocks/>
          </p:cNvSpPr>
          <p:nvPr/>
        </p:nvSpPr>
        <p:spPr>
          <a:xfrm>
            <a:off x="4540800" y="1381075"/>
            <a:ext cx="42603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b="1" dirty="0" smtClean="0">
                <a:latin typeface="Quicksand"/>
                <a:ea typeface="Quicksand"/>
                <a:cs typeface="Quicksand"/>
                <a:sym typeface="Quicksand"/>
              </a:rPr>
              <a:t>Southeastern and Sites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dirty="0" smtClean="0">
                <a:latin typeface="Quicksand"/>
                <a:ea typeface="Quicksand"/>
                <a:cs typeface="Quicksand"/>
                <a:sym typeface="Quicksand"/>
              </a:rPr>
              <a:t>Builds pipeline of students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dirty="0" smtClean="0">
                <a:latin typeface="Quicksand"/>
                <a:ea typeface="Quicksand"/>
                <a:cs typeface="Quicksand"/>
                <a:sym typeface="Quicksand"/>
              </a:rPr>
              <a:t>Extends the mission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dirty="0" smtClean="0">
                <a:latin typeface="Quicksand"/>
                <a:ea typeface="Quicksand"/>
                <a:cs typeface="Quicksand"/>
                <a:sym typeface="Quicksand"/>
              </a:rPr>
              <a:t>Enhances the local and national brand</a:t>
            </a:r>
          </a:p>
        </p:txBody>
      </p:sp>
    </p:spTree>
    <p:extLst>
      <p:ext uri="{BB962C8B-B14F-4D97-AF65-F5344CB8AC3E}">
        <p14:creationId xmlns:p14="http://schemas.microsoft.com/office/powerpoint/2010/main" val="204531979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2553</TotalTime>
  <Words>390</Words>
  <Application>Microsoft Office PowerPoint</Application>
  <PresentationFormat>On-screen Show (16:9)</PresentationFormat>
  <Paragraphs>99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Quicksand</vt:lpstr>
      <vt:lpstr>Arial</vt:lpstr>
      <vt:lpstr>Times New Roman</vt:lpstr>
      <vt:lpstr>Simple Light</vt:lpstr>
      <vt:lpstr>CC+ Becoming a Partner Site</vt:lpstr>
      <vt:lpstr>Agenda</vt:lpstr>
      <vt:lpstr>Classical Conversations Plus/SEU Partnership Overview</vt:lpstr>
      <vt:lpstr>Administrative Team/Contact Info</vt:lpstr>
      <vt:lpstr>Classical Christian Education Background</vt:lpstr>
      <vt:lpstr>Classical Conversations</vt:lpstr>
      <vt:lpstr>Challenge Curriculum and CCPlus Courses</vt:lpstr>
      <vt:lpstr>Dual Enrollment vs. CCPlus </vt:lpstr>
      <vt:lpstr>Partnership Benefits</vt:lpstr>
      <vt:lpstr>Ways to Participate as a Partner Site</vt:lpstr>
      <vt:lpstr>Wrap Up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CC+ Becoming a Partner Site</dc:title>
  <dc:creator>Joe Childs</dc:creator>
  <cp:lastModifiedBy>Joe Childs</cp:lastModifiedBy>
  <cp:revision>22</cp:revision>
  <dcterms:modified xsi:type="dcterms:W3CDTF">2019-05-07T15:00:29Z</dcterms:modified>
</cp:coreProperties>
</file>